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>
        <p:scale>
          <a:sx n="125" d="100"/>
          <a:sy n="125" d="100"/>
        </p:scale>
        <p:origin x="-510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6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2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9022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75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337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76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21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6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2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6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1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0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5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4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9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3556-0D1E-49A8-9F51-3154652B59D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15BD31-9957-4A56-AE89-7BC505E8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6704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Practical Organic Chemistry III</a:t>
            </a: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Experiment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2269067"/>
            <a:ext cx="9144000" cy="3307643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200" b="1" dirty="0" smtClean="0"/>
              <a:t>Experiment No. (3)</a:t>
            </a:r>
          </a:p>
          <a:p>
            <a:pPr algn="l"/>
            <a:endParaRPr lang="en-US" sz="3200" b="1" dirty="0"/>
          </a:p>
          <a:p>
            <a:pPr algn="ctr"/>
            <a:r>
              <a:rPr lang="en-US" sz="5400" b="1" dirty="0" err="1" smtClean="0">
                <a:solidFill>
                  <a:srgbClr val="FF0000"/>
                </a:solidFill>
              </a:rPr>
              <a:t>Canizzaro</a:t>
            </a:r>
            <a:r>
              <a:rPr lang="en-US" sz="5400" b="1" dirty="0" smtClean="0">
                <a:solidFill>
                  <a:srgbClr val="FF0000"/>
                </a:solidFill>
              </a:rPr>
              <a:t> reaction</a:t>
            </a:r>
          </a:p>
          <a:p>
            <a:endParaRPr lang="en-US" sz="5400" b="1" dirty="0" smtClean="0">
              <a:solidFill>
                <a:srgbClr val="FF0000"/>
              </a:solidFill>
            </a:endParaRPr>
          </a:p>
          <a:p>
            <a:r>
              <a:rPr lang="en-US" sz="2200" b="1" dirty="0" smtClean="0"/>
              <a:t>Lecturer  </a:t>
            </a:r>
          </a:p>
          <a:p>
            <a:r>
              <a:rPr lang="en-US" sz="2200" b="1" dirty="0" err="1" smtClean="0"/>
              <a:t>Israa</a:t>
            </a:r>
            <a:r>
              <a:rPr lang="en-US" sz="2200" b="1" dirty="0" smtClean="0"/>
              <a:t> Radhi</a:t>
            </a:r>
          </a:p>
          <a:p>
            <a:r>
              <a:rPr lang="en-US" sz="2200" b="1" dirty="0" smtClean="0"/>
              <a:t>2023</a:t>
            </a:r>
          </a:p>
          <a:p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2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79021" y="1541902"/>
            <a:ext cx="90536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dirty="0" smtClean="0">
                <a:solidFill>
                  <a:srgbClr val="000000"/>
                </a:solidFill>
                <a:effectLst/>
                <a:latin typeface="TwCenMT-Regular_6_3"/>
              </a:rPr>
              <a:t>The disproportionation reaction of aldehydes without </a:t>
            </a:r>
            <a:r>
              <a:rPr lang="en-US" sz="2400" b="0" i="0" dirty="0" smtClean="0">
                <a:solidFill>
                  <a:srgbClr val="000000"/>
                </a:solidFill>
                <a:effectLst/>
                <a:latin typeface="Calibri-Bold_t_3"/>
              </a:rPr>
              <a:t>α</a:t>
            </a:r>
            <a:r>
              <a:rPr lang="en-US" sz="2400" b="0" i="0" dirty="0" smtClean="0">
                <a:solidFill>
                  <a:srgbClr val="000000"/>
                </a:solidFill>
                <a:effectLst/>
                <a:latin typeface="TwCenMT-Bold_9_3"/>
              </a:rPr>
              <a:t>-hydrogens </a:t>
            </a:r>
            <a:r>
              <a:rPr lang="en-US" sz="2400" b="0" i="0" dirty="0" smtClean="0">
                <a:solidFill>
                  <a:srgbClr val="000000"/>
                </a:solidFill>
                <a:effectLst/>
                <a:latin typeface="TwCenMT-Regular_6_3"/>
              </a:rPr>
              <a:t>in presence of a strong base to produce an alcohol and a carboxylic acid</a:t>
            </a:r>
          </a:p>
          <a:p>
            <a:pPr algn="l"/>
            <a:r>
              <a:rPr lang="en-US" sz="2400" dirty="0" err="1">
                <a:solidFill>
                  <a:srgbClr val="FF0000"/>
                </a:solidFill>
              </a:rPr>
              <a:t>Stanislao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Cannizzaro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</a:t>
            </a:r>
            <a:r>
              <a:rPr lang="en-US" sz="2400" dirty="0"/>
              <a:t>an Italian Chemist who first discovered this reaction</a:t>
            </a:r>
            <a:r>
              <a:rPr lang="en-US" sz="2400" dirty="0" smtClean="0"/>
              <a:t>.</a:t>
            </a:r>
          </a:p>
          <a:p>
            <a:pPr algn="l"/>
            <a:r>
              <a:rPr lang="en-US" sz="2400" dirty="0"/>
              <a:t>One molecule of aldehyde is reduced to the corresponding alcohol, while a second one is oxidized to the carboxylic acid.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302416" y="614023"/>
            <a:ext cx="37978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Canizzaro</a:t>
            </a:r>
            <a:r>
              <a:rPr lang="en-US" sz="3200" b="1" dirty="0">
                <a:solidFill>
                  <a:srgbClr val="FF0000"/>
                </a:solidFill>
              </a:rPr>
              <a:t> reaction</a:t>
            </a:r>
          </a:p>
        </p:txBody>
      </p:sp>
      <p:graphicFrame>
        <p:nvGraphicFramePr>
          <p:cNvPr id="7" name="كائن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04160"/>
              </p:ext>
            </p:extLst>
          </p:nvPr>
        </p:nvGraphicFramePr>
        <p:xfrm>
          <a:off x="2339708" y="4648553"/>
          <a:ext cx="4532313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S ChemDraw Drawing" r:id="rId3" imgW="4532050" imgH="1260256" progId="ChemDraw.Document.6.0">
                  <p:embed/>
                </p:oleObj>
              </mc:Choice>
              <mc:Fallback>
                <p:oleObj name="CS ChemDraw Drawing" r:id="rId3" imgW="4532050" imgH="126025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08" y="4648553"/>
                        <a:ext cx="4532313" cy="126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343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03200" y="157469"/>
            <a:ext cx="609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endParaRPr lang="en-US" sz="16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Mechanism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Step 1: Attach of the nucleophile (</a:t>
            </a:r>
            <a:r>
              <a:rPr lang="en-US" sz="105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OH) on the carbonyl group. 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Step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2 : Hydride transfer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endParaRPr lang="en-US" dirty="0"/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418021"/>
              </p:ext>
            </p:extLst>
          </p:nvPr>
        </p:nvGraphicFramePr>
        <p:xfrm>
          <a:off x="1387475" y="1522413"/>
          <a:ext cx="6754813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S ChemDraw Drawing" r:id="rId3" imgW="6101918" imgH="2035722" progId="ChemDraw.Document.6.0">
                  <p:embed/>
                </p:oleObj>
              </mc:Choice>
              <mc:Fallback>
                <p:oleObj name="CS ChemDraw Drawing" r:id="rId3" imgW="6101918" imgH="203572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7475" y="1522413"/>
                        <a:ext cx="6754813" cy="203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مستطيل 3"/>
          <p:cNvSpPr/>
          <p:nvPr/>
        </p:nvSpPr>
        <p:spPr>
          <a:xfrm>
            <a:off x="203200" y="2767364"/>
            <a:ext cx="40752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Step 3 : hydronium ion offers a proton </a:t>
            </a:r>
            <a:endParaRPr lang="en-US" dirty="0"/>
          </a:p>
        </p:txBody>
      </p:sp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14075"/>
              </p:ext>
            </p:extLst>
          </p:nvPr>
        </p:nvGraphicFramePr>
        <p:xfrm>
          <a:off x="1755775" y="4030663"/>
          <a:ext cx="6683375" cy="137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S ChemDraw Drawing" r:id="rId5" imgW="5607728" imgH="1369629" progId="ChemDraw.Document.6.0">
                  <p:embed/>
                </p:oleObj>
              </mc:Choice>
              <mc:Fallback>
                <p:oleObj name="CS ChemDraw Drawing" r:id="rId5" imgW="5607728" imgH="136962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5775" y="4030663"/>
                        <a:ext cx="6683375" cy="1370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794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9867" y="439916"/>
            <a:ext cx="942622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  <a:latin typeface="Wingdings" panose="05000000000000000000" pitchFamily="2" charset="2"/>
              </a:rPr>
              <a:t>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 Pharmaceutical , Benzyl Alcohol used at Low Concentration as: </a:t>
            </a:r>
            <a:endParaRPr lang="en-US" sz="2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1) Antiseptic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Bacterio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Static). 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2) Local Anesthetic. 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3) Preservative for Food Industry. 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4) In 10% Ointments is used as Antipruritic. 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Wingdings" panose="05000000000000000000" pitchFamily="2" charset="2"/>
              </a:rPr>
              <a:t>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 High Concentration Could Cause Hypotension and Respiratory Failure </a:t>
            </a:r>
            <a:endParaRPr lang="en-US" sz="240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778932" y="3796592"/>
            <a:ext cx="8456507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  <a:latin typeface="Wingdings" panose="05000000000000000000" pitchFamily="2" charset="2"/>
              </a:rPr>
              <a:t>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 Pharmaceutical Benzoic Acid used as: </a:t>
            </a:r>
            <a:endParaRPr lang="en-US" sz="2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1) Preservative For Food. 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2) Cosmetic Industry (Lotions , Mouth Wash and Ointments). </a:t>
            </a:r>
          </a:p>
        </p:txBody>
      </p:sp>
    </p:spTree>
    <p:extLst>
      <p:ext uri="{BB962C8B-B14F-4D97-AF65-F5344CB8AC3E}">
        <p14:creationId xmlns:p14="http://schemas.microsoft.com/office/powerpoint/2010/main" val="342937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59180" y="751344"/>
            <a:ext cx="73152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Procedure 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. Dissolve (2gm) of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NaOH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in (2.5ml) of water , cool the solution at T.R. or tap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water. 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2. Add (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2ml) of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benzaldehyde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with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light shaking Put it in a dark bottle, left to the next week .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3. Add (5ml) of water to dissolve the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soild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substance </a:t>
            </a:r>
            <a:r>
              <a:rPr lang="en-US" sz="1600" smtClean="0">
                <a:solidFill>
                  <a:srgbClr val="000000"/>
                </a:solidFill>
                <a:latin typeface="Times New Roman" panose="02020603050405020304" pitchFamily="18" charset="0"/>
              </a:rPr>
              <a:t>with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stir by glass rod .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4. Pour the solution in beaker and with heating , cool the solution at T.R. or tap water.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5. Pour the solution in separation funnel add (4ml) ether .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6. The separation funnel with the opening of the valve to exit the gases will form two layers (water and organic).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7. Separated the organic layer (benzyl alcohol) from aqueous layer ( sodium benzoate)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8. Separate aqueous layer which are contain the salt .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9. Evaporate the ether layer and collect (benzyl alcohol) .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10. Transfer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aqueous layer to beaker and add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concentration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HCl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11. Filter the solid substance and wash it in the water (10 ml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                                         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38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63980" y="1008132"/>
            <a:ext cx="75742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Safety </a:t>
            </a:r>
          </a:p>
          <a:p>
            <a:pPr algn="l"/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NaOH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Causes severe skin burns and eye damage 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HCl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Causes severe skin burns and eye damage , may cause respiratory irritation. 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must Wear protective gloves / protective clothing / eye protection / face protection.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case of contact with eyes, rinse immediately with plenty of water and seek medical advice. In case of accident or if you feel unwell, seek medical advice immediately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3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818843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</TotalTime>
  <Words>451</Words>
  <Application>Microsoft Office PowerPoint</Application>
  <PresentationFormat>شاشة عريضة</PresentationFormat>
  <Paragraphs>48</Paragraphs>
  <Slides>7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8" baseType="lpstr">
      <vt:lpstr>Arial</vt:lpstr>
      <vt:lpstr>Calibri-Bold_t_3</vt:lpstr>
      <vt:lpstr>Tahoma</vt:lpstr>
      <vt:lpstr>Times New Roman</vt:lpstr>
      <vt:lpstr>Trebuchet MS</vt:lpstr>
      <vt:lpstr>TwCenMT-Bold_9_3</vt:lpstr>
      <vt:lpstr>TwCenMT-Regular_6_3</vt:lpstr>
      <vt:lpstr>Wingdings</vt:lpstr>
      <vt:lpstr>Wingdings 3</vt:lpstr>
      <vt:lpstr>واجهة</vt:lpstr>
      <vt:lpstr>CS ChemDraw Drawing</vt:lpstr>
      <vt:lpstr>Practical Organic Chemistry III Experiment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Organic Chemistry III Experiment</dc:title>
  <dc:creator>Maher</dc:creator>
  <cp:lastModifiedBy>Maher</cp:lastModifiedBy>
  <cp:revision>9</cp:revision>
  <dcterms:created xsi:type="dcterms:W3CDTF">2023-10-26T06:00:15Z</dcterms:created>
  <dcterms:modified xsi:type="dcterms:W3CDTF">2023-10-26T09:14:34Z</dcterms:modified>
</cp:coreProperties>
</file>